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58" r:id="rId6"/>
    <p:sldId id="259" r:id="rId7"/>
    <p:sldId id="260" r:id="rId8"/>
    <p:sldId id="261" r:id="rId9"/>
    <p:sldId id="262" r:id="rId10"/>
    <p:sldId id="269" r:id="rId11"/>
    <p:sldId id="276" r:id="rId12"/>
    <p:sldId id="275" r:id="rId13"/>
    <p:sldId id="274" r:id="rId14"/>
    <p:sldId id="273" r:id="rId15"/>
    <p:sldId id="272" r:id="rId16"/>
    <p:sldId id="271" r:id="rId17"/>
    <p:sldId id="270"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6432" autoAdjust="0"/>
  </p:normalViewPr>
  <p:slideViewPr>
    <p:cSldViewPr snapToGrid="0">
      <p:cViewPr varScale="1">
        <p:scale>
          <a:sx n="82" d="100"/>
          <a:sy n="82" d="100"/>
        </p:scale>
        <p:origin x="643"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5/6/2023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5/6/2023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2</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625151" y="1138335"/>
            <a:ext cx="5190151" cy="2118929"/>
          </a:xfrm>
        </p:spPr>
        <p:txBody>
          <a:bodyPr/>
          <a:lstStyle/>
          <a:p>
            <a:r>
              <a:rPr lang="en-US" dirty="0"/>
              <a:t>Hospital Readmission(1999-2008)</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816022"/>
          </a:xfrm>
        </p:spPr>
        <p:txBody>
          <a:bodyPr>
            <a:normAutofit/>
          </a:bodyPr>
          <a:lstStyle/>
          <a:p>
            <a:r>
              <a:rPr lang="en-US" dirty="0"/>
              <a:t>Abhinav Kumar</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084727" y="1683667"/>
            <a:ext cx="5424792" cy="630325"/>
          </a:xfrm>
        </p:spPr>
        <p:txBody>
          <a:bodyPr/>
          <a:lstStyle/>
          <a:p>
            <a:r>
              <a:rPr lang="en-US" dirty="0"/>
              <a:t>Data visualization</a:t>
            </a:r>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10</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5" name="Text Placeholder 4">
            <a:extLst>
              <a:ext uri="{FF2B5EF4-FFF2-40B4-BE49-F238E27FC236}">
                <a16:creationId xmlns:a16="http://schemas.microsoft.com/office/drawing/2014/main" id="{7E8D10A9-6D24-2C78-956D-E0588DE79465}"/>
              </a:ext>
            </a:extLst>
          </p:cNvPr>
          <p:cNvSpPr>
            <a:spLocks noGrp="1"/>
          </p:cNvSpPr>
          <p:nvPr>
            <p:ph type="body" sz="quarter" idx="22"/>
          </p:nvPr>
        </p:nvSpPr>
        <p:spPr/>
        <p:txBody>
          <a:bodyPr/>
          <a:lstStyle/>
          <a:p>
            <a:endParaRPr lang="en-IN" dirty="0"/>
          </a:p>
        </p:txBody>
      </p:sp>
      <p:pic>
        <p:nvPicPr>
          <p:cNvPr id="6146" name="Picture 2">
            <a:extLst>
              <a:ext uri="{FF2B5EF4-FFF2-40B4-BE49-F238E27FC236}">
                <a16:creationId xmlns:a16="http://schemas.microsoft.com/office/drawing/2014/main" id="{BC5DA413-DFBD-5933-BCD1-78C3AA3DF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0382" y="2298588"/>
            <a:ext cx="561022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528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084727" y="1683667"/>
            <a:ext cx="5424792" cy="630325"/>
          </a:xfrm>
        </p:spPr>
        <p:txBody>
          <a:bodyPr/>
          <a:lstStyle/>
          <a:p>
            <a:r>
              <a:rPr lang="en-US" dirty="0"/>
              <a:t>Data visualization</a:t>
            </a:r>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11</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5" name="Text Placeholder 4">
            <a:extLst>
              <a:ext uri="{FF2B5EF4-FFF2-40B4-BE49-F238E27FC236}">
                <a16:creationId xmlns:a16="http://schemas.microsoft.com/office/drawing/2014/main" id="{7E8D10A9-6D24-2C78-956D-E0588DE79465}"/>
              </a:ext>
            </a:extLst>
          </p:cNvPr>
          <p:cNvSpPr>
            <a:spLocks noGrp="1"/>
          </p:cNvSpPr>
          <p:nvPr>
            <p:ph type="body" sz="quarter" idx="22"/>
          </p:nvPr>
        </p:nvSpPr>
        <p:spPr/>
        <p:txBody>
          <a:bodyPr/>
          <a:lstStyle/>
          <a:p>
            <a:endParaRPr lang="en-IN"/>
          </a:p>
        </p:txBody>
      </p:sp>
      <p:pic>
        <p:nvPicPr>
          <p:cNvPr id="7170" name="Picture 2">
            <a:extLst>
              <a:ext uri="{FF2B5EF4-FFF2-40B4-BE49-F238E27FC236}">
                <a16:creationId xmlns:a16="http://schemas.microsoft.com/office/drawing/2014/main" id="{4927A757-06F8-4BFE-D1B7-3D6B4CC1C3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9294" y="2379306"/>
            <a:ext cx="561022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783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084727" y="1683667"/>
            <a:ext cx="5424792" cy="630325"/>
          </a:xfrm>
        </p:spPr>
        <p:txBody>
          <a:bodyPr/>
          <a:lstStyle/>
          <a:p>
            <a:r>
              <a:rPr lang="en-US" dirty="0"/>
              <a:t>Data visualization</a:t>
            </a:r>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12</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5" name="Text Placeholder 4">
            <a:extLst>
              <a:ext uri="{FF2B5EF4-FFF2-40B4-BE49-F238E27FC236}">
                <a16:creationId xmlns:a16="http://schemas.microsoft.com/office/drawing/2014/main" id="{7E8D10A9-6D24-2C78-956D-E0588DE79465}"/>
              </a:ext>
            </a:extLst>
          </p:cNvPr>
          <p:cNvSpPr>
            <a:spLocks noGrp="1"/>
          </p:cNvSpPr>
          <p:nvPr>
            <p:ph type="body" sz="quarter" idx="22"/>
          </p:nvPr>
        </p:nvSpPr>
        <p:spPr/>
        <p:txBody>
          <a:bodyPr/>
          <a:lstStyle/>
          <a:p>
            <a:endParaRPr lang="en-IN"/>
          </a:p>
        </p:txBody>
      </p:sp>
      <p:pic>
        <p:nvPicPr>
          <p:cNvPr id="8194" name="Picture 2">
            <a:extLst>
              <a:ext uri="{FF2B5EF4-FFF2-40B4-BE49-F238E27FC236}">
                <a16:creationId xmlns:a16="http://schemas.microsoft.com/office/drawing/2014/main" id="{7B79E36F-DFBB-734B-2677-78EBD1FB76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010" y="2313992"/>
            <a:ext cx="5610225"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55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355876" y="1143093"/>
            <a:ext cx="5424792" cy="630325"/>
          </a:xfrm>
        </p:spPr>
        <p:txBody>
          <a:bodyPr/>
          <a:lstStyle/>
          <a:p>
            <a:r>
              <a:rPr lang="en-US" dirty="0"/>
              <a:t>Data visualization</a:t>
            </a:r>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13</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5" name="Text Placeholder 4">
            <a:extLst>
              <a:ext uri="{FF2B5EF4-FFF2-40B4-BE49-F238E27FC236}">
                <a16:creationId xmlns:a16="http://schemas.microsoft.com/office/drawing/2014/main" id="{7E8D10A9-6D24-2C78-956D-E0588DE79465}"/>
              </a:ext>
            </a:extLst>
          </p:cNvPr>
          <p:cNvSpPr>
            <a:spLocks noGrp="1"/>
          </p:cNvSpPr>
          <p:nvPr>
            <p:ph type="body" sz="quarter" idx="22"/>
          </p:nvPr>
        </p:nvSpPr>
        <p:spPr/>
        <p:txBody>
          <a:bodyPr/>
          <a:lstStyle/>
          <a:p>
            <a:endParaRPr lang="en-IN"/>
          </a:p>
        </p:txBody>
      </p:sp>
      <p:pic>
        <p:nvPicPr>
          <p:cNvPr id="9218" name="Picture 2">
            <a:extLst>
              <a:ext uri="{FF2B5EF4-FFF2-40B4-BE49-F238E27FC236}">
                <a16:creationId xmlns:a16="http://schemas.microsoft.com/office/drawing/2014/main" id="{70F97D66-0F4A-0AB7-05FE-897D69E0A8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3583" y="1594180"/>
            <a:ext cx="6734433" cy="5116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139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2944768" y="1963585"/>
            <a:ext cx="5424792" cy="630325"/>
          </a:xfrm>
        </p:spPr>
        <p:txBody>
          <a:bodyPr/>
          <a:lstStyle/>
          <a:p>
            <a:r>
              <a:rPr lang="en-US" dirty="0">
                <a:solidFill>
                  <a:schemeClr val="accent6">
                    <a:lumMod val="60000"/>
                    <a:lumOff val="40000"/>
                  </a:schemeClr>
                </a:solidFill>
              </a:rPr>
              <a:t>Machine Learning</a:t>
            </a:r>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14</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5" name="Text Placeholder 4">
            <a:extLst>
              <a:ext uri="{FF2B5EF4-FFF2-40B4-BE49-F238E27FC236}">
                <a16:creationId xmlns:a16="http://schemas.microsoft.com/office/drawing/2014/main" id="{7E8D10A9-6D24-2C78-956D-E0588DE79465}"/>
              </a:ext>
            </a:extLst>
          </p:cNvPr>
          <p:cNvSpPr>
            <a:spLocks noGrp="1"/>
          </p:cNvSpPr>
          <p:nvPr>
            <p:ph type="body" sz="quarter" idx="22"/>
          </p:nvPr>
        </p:nvSpPr>
        <p:spPr>
          <a:xfrm>
            <a:off x="83061" y="2741502"/>
            <a:ext cx="11629501" cy="4760310"/>
          </a:xfrm>
        </p:spPr>
        <p:txBody>
          <a:bodyPr/>
          <a:lstStyle/>
          <a:p>
            <a:pPr algn="just"/>
            <a:r>
              <a:rPr lang="en-IN" sz="1400" b="1" dirty="0"/>
              <a:t>For machine learning process we have to first draw the correlation heatmap to check the correlation. </a:t>
            </a:r>
          </a:p>
          <a:p>
            <a:pPr algn="just"/>
            <a:r>
              <a:rPr lang="en-IN" sz="1400" b="1" dirty="0"/>
              <a:t>Form X and Y parts form ml model.</a:t>
            </a:r>
          </a:p>
          <a:p>
            <a:pPr algn="just"/>
            <a:r>
              <a:rPr lang="en-IN" sz="1400" b="1" dirty="0"/>
              <a:t>Preform a train test split. </a:t>
            </a:r>
          </a:p>
          <a:p>
            <a:pPr algn="just"/>
            <a:r>
              <a:rPr lang="en-IN" sz="1400" b="1" dirty="0"/>
              <a:t>Standardise the data using standard scaler. </a:t>
            </a:r>
          </a:p>
          <a:p>
            <a:pPr algn="just"/>
            <a:r>
              <a:rPr lang="en-IN" sz="1400" b="1" dirty="0"/>
              <a:t>Use degree of dimensionality to use only required columns. </a:t>
            </a:r>
          </a:p>
          <a:p>
            <a:pPr algn="just"/>
            <a:r>
              <a:rPr lang="en-IN" sz="1400" b="1" dirty="0"/>
              <a:t>Use randomunsampler to balance the data. </a:t>
            </a:r>
          </a:p>
          <a:p>
            <a:pPr algn="just"/>
            <a:r>
              <a:rPr lang="en-IN" sz="1400" b="1" dirty="0"/>
              <a:t>Execute different machine learning model. </a:t>
            </a:r>
          </a:p>
          <a:p>
            <a:pPr algn="just"/>
            <a:r>
              <a:rPr lang="en-IN" sz="1400" b="1" dirty="0"/>
              <a:t>Using different Naive Bias and classifiers to see weather it improves the ml model output.</a:t>
            </a:r>
          </a:p>
        </p:txBody>
      </p:sp>
    </p:spTree>
    <p:extLst>
      <p:ext uri="{BB962C8B-B14F-4D97-AF65-F5344CB8AC3E}">
        <p14:creationId xmlns:p14="http://schemas.microsoft.com/office/powerpoint/2010/main" val="4286537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084727" y="1413080"/>
            <a:ext cx="5424792" cy="630325"/>
          </a:xfrm>
        </p:spPr>
        <p:txBody>
          <a:bodyPr/>
          <a:lstStyle/>
          <a:p>
            <a:pPr algn="ctr"/>
            <a:r>
              <a:rPr lang="en-US" dirty="0"/>
              <a:t>Conclusion</a:t>
            </a:r>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15</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5" name="Text Placeholder 4">
            <a:extLst>
              <a:ext uri="{FF2B5EF4-FFF2-40B4-BE49-F238E27FC236}">
                <a16:creationId xmlns:a16="http://schemas.microsoft.com/office/drawing/2014/main" id="{C99F9299-E5E1-EC01-7105-CB9074A8F023}"/>
              </a:ext>
            </a:extLst>
          </p:cNvPr>
          <p:cNvSpPr>
            <a:spLocks noGrp="1"/>
          </p:cNvSpPr>
          <p:nvPr>
            <p:ph type="body" sz="quarter" idx="22"/>
          </p:nvPr>
        </p:nvSpPr>
        <p:spPr>
          <a:xfrm>
            <a:off x="2583371" y="2043405"/>
            <a:ext cx="6280711" cy="3517640"/>
          </a:xfrm>
        </p:spPr>
        <p:txBody>
          <a:bodyPr/>
          <a:lstStyle/>
          <a:p>
            <a:r>
              <a:rPr lang="en-US" b="0" i="0" dirty="0">
                <a:solidFill>
                  <a:schemeClr val="bg1">
                    <a:lumMod val="95000"/>
                  </a:schemeClr>
                </a:solidFill>
                <a:effectLst/>
                <a:latin typeface="Helvetica Neue"/>
              </a:rPr>
              <a:t>so after preforming different ml processes we realized the most ideal model for this data is logistic regression model which was bit expected but after using different ensemble learning we realized using </a:t>
            </a:r>
            <a:r>
              <a:rPr lang="en-US" b="0" i="0" dirty="0" err="1">
                <a:solidFill>
                  <a:schemeClr val="bg1">
                    <a:lumMod val="95000"/>
                  </a:schemeClr>
                </a:solidFill>
                <a:effectLst/>
                <a:latin typeface="Helvetica Neue"/>
              </a:rPr>
              <a:t>xg</a:t>
            </a:r>
            <a:r>
              <a:rPr lang="en-US" b="0" i="0" dirty="0">
                <a:solidFill>
                  <a:schemeClr val="bg1">
                    <a:lumMod val="95000"/>
                  </a:schemeClr>
                </a:solidFill>
                <a:effectLst/>
                <a:latin typeface="Helvetica Neue"/>
              </a:rPr>
              <a:t> boost at depth 2 we get the best model</a:t>
            </a:r>
            <a:endParaRPr lang="en-IN" dirty="0">
              <a:solidFill>
                <a:schemeClr val="bg1">
                  <a:lumMod val="95000"/>
                </a:schemeClr>
              </a:solidFill>
            </a:endParaRPr>
          </a:p>
        </p:txBody>
      </p:sp>
    </p:spTree>
    <p:extLst>
      <p:ext uri="{BB962C8B-B14F-4D97-AF65-F5344CB8AC3E}">
        <p14:creationId xmlns:p14="http://schemas.microsoft.com/office/powerpoint/2010/main" val="3034094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3901824" y="205489"/>
            <a:ext cx="3442177" cy="1102173"/>
          </a:xfrm>
        </p:spPr>
        <p:txBody>
          <a:bodyPr/>
          <a:lstStyle/>
          <a:p>
            <a:r>
              <a:rPr lang="en-US" sz="2800" dirty="0"/>
              <a:t>AIM</a:t>
            </a:r>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
        <p:nvSpPr>
          <p:cNvPr id="76" name="Date Placeholder 75">
            <a:extLst>
              <a:ext uri="{FF2B5EF4-FFF2-40B4-BE49-F238E27FC236}">
                <a16:creationId xmlns:a16="http://schemas.microsoft.com/office/drawing/2014/main" id="{AA6DE5DF-92EA-4EA8-B311-E5E4A8C2A01E}"/>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21" name="Text Placeholder 20">
            <a:extLst>
              <a:ext uri="{FF2B5EF4-FFF2-40B4-BE49-F238E27FC236}">
                <a16:creationId xmlns:a16="http://schemas.microsoft.com/office/drawing/2014/main" id="{F5FA9A7B-CB69-533C-73BE-FB8BE114F032}"/>
              </a:ext>
            </a:extLst>
          </p:cNvPr>
          <p:cNvSpPr>
            <a:spLocks noGrp="1"/>
          </p:cNvSpPr>
          <p:nvPr>
            <p:ph type="body" sz="quarter" idx="17"/>
          </p:nvPr>
        </p:nvSpPr>
        <p:spPr>
          <a:xfrm>
            <a:off x="3901824" y="717663"/>
            <a:ext cx="6643248" cy="5863653"/>
          </a:xfrm>
        </p:spPr>
        <p:txBody>
          <a:bodyPr/>
          <a:lstStyle/>
          <a:p>
            <a:r>
              <a:rPr lang="en-US" dirty="0"/>
              <a:t>The project will be divided into the following stages: </a:t>
            </a:r>
          </a:p>
          <a:p>
            <a:pPr marL="342900" indent="-342900">
              <a:buAutoNum type="arabicPeriod"/>
            </a:pPr>
            <a:r>
              <a:rPr lang="en-US" dirty="0"/>
              <a:t>Data Extraction: The first stage of the project will involve extracting data from the Edmunds API using Python. The data will include information on used car prices, specifications, and reviews. </a:t>
            </a:r>
          </a:p>
          <a:p>
            <a:pPr marL="342900" indent="-342900">
              <a:buAutoNum type="arabicPeriod"/>
            </a:pPr>
            <a:r>
              <a:rPr lang="en-US" dirty="0"/>
              <a:t>Data Cleaning and Pre-processing: Once the data is extracted, the next stage will involve cleaning and pre-processing the dataset. This will involve handling missing values, removing duplicates, correcting data types, and handling outliers.</a:t>
            </a:r>
          </a:p>
          <a:p>
            <a:pPr marL="342900" indent="-342900">
              <a:buAutoNum type="arabicPeriod"/>
            </a:pPr>
            <a:r>
              <a:rPr lang="en-US" dirty="0"/>
              <a:t> Exploratory Data Analysis: Once the data is cleaned and pre-processed, the next stage will involve exploring the data to gain insights and identify patterns. This will involve visualizations and statistical analysis. </a:t>
            </a:r>
          </a:p>
          <a:p>
            <a:pPr marL="342900" indent="-342900">
              <a:buAutoNum type="arabicPeriod"/>
            </a:pPr>
            <a:r>
              <a:rPr lang="en-US" dirty="0"/>
              <a:t>Feature Engineering: Based on the insights gained from the exploratory data analysis, the next stage will involve feature engineering to create new features that can help improve the performance of the machine learning model. 5. Model Building and Evaluation: The final stage of the project will involve building and evaluating a machine learning model that can predict the price of a used car. The model will be trained on a subset of the data and evaluated using various performance metrics such as accuracy, precision, recall, and F1 score</a:t>
            </a:r>
          </a:p>
          <a:p>
            <a:endParaRPr lang="en-IN" dirty="0"/>
          </a:p>
        </p:txBody>
      </p:sp>
    </p:spTree>
    <p:extLst>
      <p:ext uri="{BB962C8B-B14F-4D97-AF65-F5344CB8AC3E}">
        <p14:creationId xmlns:p14="http://schemas.microsoft.com/office/powerpoint/2010/main" val="3109501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5" y="2276669"/>
            <a:ext cx="10369860" cy="3886203"/>
          </a:xfrm>
        </p:spPr>
        <p:txBody>
          <a:bodyPr/>
          <a:lstStyle/>
          <a:p>
            <a:r>
              <a:rPr lang="en-US" sz="1800" dirty="0"/>
              <a:t>The given dataset has many terms which can be divided into different subsets:</a:t>
            </a:r>
          </a:p>
          <a:p>
            <a:r>
              <a:rPr lang="en-US" sz="1800" dirty="0"/>
              <a:t> </a:t>
            </a:r>
            <a:r>
              <a:rPr lang="en-US" sz="1800" b="1" i="0" u="none" strike="noStrike" dirty="0">
                <a:solidFill>
                  <a:srgbClr val="FFFFFF"/>
                </a:solidFill>
                <a:effectLst/>
                <a:latin typeface="Century Gothic" panose="020B0502020202020204" pitchFamily="34" charset="0"/>
              </a:rPr>
              <a:t>Patient data:</a:t>
            </a:r>
            <a:r>
              <a:rPr lang="en-US" sz="1800" b="0" i="0" u="none" strike="noStrike" dirty="0">
                <a:solidFill>
                  <a:srgbClr val="FFFFFF"/>
                </a:solidFill>
                <a:effectLst/>
                <a:latin typeface="Century Gothic" panose="020B0502020202020204" pitchFamily="34" charset="0"/>
              </a:rPr>
              <a:t> Race, Gender, Age, Weight</a:t>
            </a:r>
            <a:endParaRPr lang="en-US" sz="1800" dirty="0"/>
          </a:p>
          <a:p>
            <a:pPr rtl="0">
              <a:spcBef>
                <a:spcPts val="0"/>
              </a:spcBef>
              <a:spcAft>
                <a:spcPts val="0"/>
              </a:spcAft>
            </a:pPr>
            <a:r>
              <a:rPr lang="en-US" sz="1800" b="1" dirty="0"/>
              <a:t>Hospital Entry data:</a:t>
            </a:r>
            <a:r>
              <a:rPr lang="en-IN" sz="1800" b="0" i="0" u="none" strike="noStrike" dirty="0">
                <a:solidFill>
                  <a:srgbClr val="FFFFFF"/>
                </a:solidFill>
                <a:effectLst/>
                <a:latin typeface="Century Gothic" panose="020B0502020202020204" pitchFamily="34" charset="0"/>
              </a:rPr>
              <a:t>Admission type, Discharge disposition, Admission source, Time in hospital</a:t>
            </a:r>
          </a:p>
          <a:p>
            <a:pPr rtl="0">
              <a:spcBef>
                <a:spcPts val="0"/>
              </a:spcBef>
              <a:spcAft>
                <a:spcPts val="0"/>
              </a:spcAft>
            </a:pPr>
            <a:r>
              <a:rPr lang="en-IN" sz="1800" b="1" i="0" u="none" strike="noStrike" dirty="0">
                <a:solidFill>
                  <a:srgbClr val="FFFFFF"/>
                </a:solidFill>
                <a:effectLst/>
                <a:latin typeface="Century Gothic" panose="020B0502020202020204" pitchFamily="34" charset="0"/>
              </a:rPr>
              <a:t>Medicine and other health data: </a:t>
            </a:r>
            <a:r>
              <a:rPr lang="en-US" sz="1800" b="0" i="0" u="none" strike="noStrike" dirty="0">
                <a:solidFill>
                  <a:srgbClr val="FFFFFF"/>
                </a:solidFill>
                <a:effectLst/>
                <a:latin typeface="Century Gothic" panose="020B0502020202020204" pitchFamily="34" charset="0"/>
              </a:rPr>
              <a:t>Number of diagnoses, Primary and Secondary diagnoses , Medications prescribed</a:t>
            </a:r>
            <a:endParaRPr lang="en-IN" sz="1800" b="0" i="0" u="none" strike="noStrike" dirty="0">
              <a:solidFill>
                <a:srgbClr val="FFFFFF"/>
              </a:solidFill>
              <a:effectLst/>
              <a:latin typeface="Century Gothic" panose="020B0502020202020204" pitchFamily="34" charset="0"/>
            </a:endParaRPr>
          </a:p>
          <a:p>
            <a:pPr rtl="0">
              <a:spcBef>
                <a:spcPts val="0"/>
              </a:spcBef>
              <a:spcAft>
                <a:spcPts val="0"/>
              </a:spcAft>
            </a:pPr>
            <a:r>
              <a:rPr lang="en-US" sz="1800" b="1" i="0" u="none" strike="noStrike" dirty="0">
                <a:solidFill>
                  <a:srgbClr val="FFFFFF"/>
                </a:solidFill>
                <a:effectLst/>
                <a:latin typeface="Century Gothic" panose="020B0502020202020204" pitchFamily="34" charset="0"/>
              </a:rPr>
              <a:t>Test :</a:t>
            </a:r>
            <a:r>
              <a:rPr lang="en-US" sz="1800" b="0" i="0" u="none" strike="noStrike" dirty="0">
                <a:solidFill>
                  <a:srgbClr val="FFFFFF"/>
                </a:solidFill>
                <a:effectLst/>
                <a:latin typeface="Century Gothic" panose="020B0502020202020204" pitchFamily="34" charset="0"/>
              </a:rPr>
              <a:t> Glucose serum test, Hemoglobin test</a:t>
            </a:r>
            <a:br>
              <a:rPr lang="en-IN" sz="1800" dirty="0"/>
            </a:br>
            <a:r>
              <a:rPr lang="en-US" sz="1800" b="1" i="0" u="none" strike="noStrike" dirty="0">
                <a:solidFill>
                  <a:srgbClr val="FFFFFF"/>
                </a:solidFill>
                <a:effectLst/>
                <a:latin typeface="Century Gothic" panose="020B0502020202020204" pitchFamily="34" charset="0"/>
              </a:rPr>
              <a:t>Readmission :</a:t>
            </a:r>
            <a:r>
              <a:rPr lang="en-US" sz="1800" b="0" i="0" u="none" strike="noStrike" dirty="0">
                <a:solidFill>
                  <a:srgbClr val="FFFFFF"/>
                </a:solidFill>
                <a:effectLst/>
                <a:latin typeface="Century Gothic" panose="020B0502020202020204" pitchFamily="34" charset="0"/>
              </a:rPr>
              <a:t> &lt;30 days, &gt;30 days or No readmission.</a:t>
            </a:r>
            <a:endParaRPr lang="en-US" sz="1800" dirty="0"/>
          </a:p>
        </p:txBody>
      </p:sp>
      <p:sp>
        <p:nvSpPr>
          <p:cNvPr id="3" name="Footer Placeholder 2">
            <a:extLst>
              <a:ext uri="{FF2B5EF4-FFF2-40B4-BE49-F238E27FC236}">
                <a16:creationId xmlns:a16="http://schemas.microsoft.com/office/drawing/2014/main" id="{4EA344E8-12AB-4BC6-9FA0-D3FFCDFD1616}"/>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sp>
        <p:nvSpPr>
          <p:cNvPr id="16" name="Date Placeholder 15">
            <a:extLst>
              <a:ext uri="{FF2B5EF4-FFF2-40B4-BE49-F238E27FC236}">
                <a16:creationId xmlns:a16="http://schemas.microsoft.com/office/drawing/2014/main" id="{77C3CA95-BC39-41C4-9B87-98BB7EA2D4C1}"/>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39" name="Text Placeholder 38">
            <a:extLst>
              <a:ext uri="{FF2B5EF4-FFF2-40B4-BE49-F238E27FC236}">
                <a16:creationId xmlns:a16="http://schemas.microsoft.com/office/drawing/2014/main" id="{FBA929C9-BC88-A261-50E6-91C517BFE698}"/>
              </a:ext>
            </a:extLst>
          </p:cNvPr>
          <p:cNvSpPr>
            <a:spLocks noGrp="1"/>
          </p:cNvSpPr>
          <p:nvPr>
            <p:ph type="body" sz="quarter" idx="12"/>
          </p:nvPr>
        </p:nvSpPr>
        <p:spPr>
          <a:xfrm>
            <a:off x="4493805" y="1590738"/>
            <a:ext cx="2640803" cy="365125"/>
          </a:xfrm>
        </p:spPr>
        <p:txBody>
          <a:bodyPr/>
          <a:lstStyle/>
          <a:p>
            <a:r>
              <a:rPr lang="en-IN" sz="2800" dirty="0"/>
              <a:t>DATA SET</a:t>
            </a:r>
          </a:p>
        </p:txBody>
      </p:sp>
    </p:spTree>
    <p:extLst>
      <p:ext uri="{BB962C8B-B14F-4D97-AF65-F5344CB8AC3E}">
        <p14:creationId xmlns:p14="http://schemas.microsoft.com/office/powerpoint/2010/main" val="2961106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96218" y="690802"/>
            <a:ext cx="4936277" cy="575890"/>
          </a:xfrm>
        </p:spPr>
        <p:txBody>
          <a:bodyPr/>
          <a:lstStyle/>
          <a:p>
            <a:r>
              <a:rPr lang="en-US" dirty="0"/>
              <a:t>Cleaning the data</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3830304" y="1439674"/>
            <a:ext cx="6983876" cy="3869444"/>
          </a:xfrm>
        </p:spPr>
        <p:txBody>
          <a:bodyPr/>
          <a:lstStyle/>
          <a:p>
            <a:r>
              <a:rPr lang="en-US" sz="2400" dirty="0"/>
              <a:t>To clean the data we have multiple levels</a:t>
            </a:r>
          </a:p>
          <a:p>
            <a:r>
              <a:rPr lang="en-US" sz="2400" dirty="0"/>
              <a:t>1. First we have to remove the null values</a:t>
            </a:r>
          </a:p>
          <a:p>
            <a:r>
              <a:rPr lang="en-US" sz="2400" dirty="0"/>
              <a:t>2. Drop the columns which have lot of null values</a:t>
            </a:r>
          </a:p>
          <a:p>
            <a:r>
              <a:rPr lang="en-US" sz="2400" dirty="0"/>
              <a:t>3. Drop the duplicate values</a:t>
            </a:r>
          </a:p>
          <a:p>
            <a:r>
              <a:rPr lang="en-US" sz="2400" dirty="0"/>
              <a:t>4. Clean the string impurities using the replace</a:t>
            </a:r>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34574" y="1376544"/>
            <a:ext cx="2770499" cy="365125"/>
          </a:xfrm>
        </p:spPr>
        <p:txBody>
          <a:bodyPr/>
          <a:lstStyle/>
          <a:p>
            <a:r>
              <a:rPr lang="en-US" dirty="0"/>
              <a:t>PRESENTATION TITLE</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sp>
        <p:nvSpPr>
          <p:cNvPr id="41" name="Date Placeholder 40">
            <a:extLst>
              <a:ext uri="{FF2B5EF4-FFF2-40B4-BE49-F238E27FC236}">
                <a16:creationId xmlns:a16="http://schemas.microsoft.com/office/drawing/2014/main" id="{0B1681CB-9789-4D10-B109-32AB0A0751E0}"/>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1968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084727" y="1683667"/>
            <a:ext cx="5424792" cy="630325"/>
          </a:xfrm>
        </p:spPr>
        <p:txBody>
          <a:bodyPr/>
          <a:lstStyle/>
          <a:p>
            <a:r>
              <a:rPr lang="en-US" dirty="0"/>
              <a:t>Data visualization</a:t>
            </a:r>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21, 20XX</a:t>
            </a:r>
          </a:p>
        </p:txBody>
      </p:sp>
      <p:pic>
        <p:nvPicPr>
          <p:cNvPr id="1028" name="Picture 4">
            <a:extLst>
              <a:ext uri="{FF2B5EF4-FFF2-40B4-BE49-F238E27FC236}">
                <a16:creationId xmlns:a16="http://schemas.microsoft.com/office/drawing/2014/main" id="{5B19AC88-A3D0-3C85-4C95-16C64576D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9294" y="2456991"/>
            <a:ext cx="5610225" cy="412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B129BBC-7398-2550-B2AF-01293B9DE1A0}"/>
              </a:ext>
            </a:extLst>
          </p:cNvPr>
          <p:cNvSpPr>
            <a:spLocks noGrp="1"/>
          </p:cNvSpPr>
          <p:nvPr>
            <p:ph type="body" sz="quarter" idx="22"/>
          </p:nvPr>
        </p:nvSpPr>
        <p:spPr/>
        <p:txBody>
          <a:bodyPr/>
          <a:lstStyle/>
          <a:p>
            <a:endParaRPr lang="en-IN"/>
          </a:p>
        </p:txBody>
      </p:sp>
    </p:spTree>
    <p:extLst>
      <p:ext uri="{BB962C8B-B14F-4D97-AF65-F5344CB8AC3E}">
        <p14:creationId xmlns:p14="http://schemas.microsoft.com/office/powerpoint/2010/main" val="2011919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084727" y="1683667"/>
            <a:ext cx="5424792" cy="630325"/>
          </a:xfrm>
        </p:spPr>
        <p:txBody>
          <a:bodyPr/>
          <a:lstStyle/>
          <a:p>
            <a:r>
              <a:rPr lang="en-US" dirty="0"/>
              <a:t>Data visualization</a:t>
            </a:r>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21, 20XX</a:t>
            </a:r>
          </a:p>
        </p:txBody>
      </p:sp>
      <p:pic>
        <p:nvPicPr>
          <p:cNvPr id="2051" name="Picture 3">
            <a:extLst>
              <a:ext uri="{FF2B5EF4-FFF2-40B4-BE49-F238E27FC236}">
                <a16:creationId xmlns:a16="http://schemas.microsoft.com/office/drawing/2014/main" id="{CB766FAB-BA38-B373-ABBD-6BC015364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965" y="2313992"/>
            <a:ext cx="5610225" cy="4314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A9BFE516-8CA0-98EC-29EF-6701F09DD539}"/>
              </a:ext>
            </a:extLst>
          </p:cNvPr>
          <p:cNvSpPr>
            <a:spLocks noGrp="1"/>
          </p:cNvSpPr>
          <p:nvPr>
            <p:ph type="body" sz="quarter" idx="22"/>
          </p:nvPr>
        </p:nvSpPr>
        <p:spPr/>
        <p:txBody>
          <a:bodyPr/>
          <a:lstStyle/>
          <a:p>
            <a:endParaRPr lang="en-IN"/>
          </a:p>
        </p:txBody>
      </p:sp>
    </p:spTree>
    <p:extLst>
      <p:ext uri="{BB962C8B-B14F-4D97-AF65-F5344CB8AC3E}">
        <p14:creationId xmlns:p14="http://schemas.microsoft.com/office/powerpoint/2010/main" val="2638363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084727" y="1683667"/>
            <a:ext cx="5424792" cy="630325"/>
          </a:xfrm>
        </p:spPr>
        <p:txBody>
          <a:bodyPr/>
          <a:lstStyle/>
          <a:p>
            <a:r>
              <a:rPr lang="en-US" dirty="0"/>
              <a:t>Data visualization</a:t>
            </a:r>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7</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5" name="Text Placeholder 4">
            <a:extLst>
              <a:ext uri="{FF2B5EF4-FFF2-40B4-BE49-F238E27FC236}">
                <a16:creationId xmlns:a16="http://schemas.microsoft.com/office/drawing/2014/main" id="{7E8D10A9-6D24-2C78-956D-E0588DE79465}"/>
              </a:ext>
            </a:extLst>
          </p:cNvPr>
          <p:cNvSpPr>
            <a:spLocks noGrp="1"/>
          </p:cNvSpPr>
          <p:nvPr>
            <p:ph type="body" sz="quarter" idx="22"/>
          </p:nvPr>
        </p:nvSpPr>
        <p:spPr>
          <a:xfrm>
            <a:off x="6096000" y="2872625"/>
            <a:ext cx="3387574" cy="1940149"/>
          </a:xfrm>
        </p:spPr>
        <p:txBody>
          <a:bodyPr/>
          <a:lstStyle/>
          <a:p>
            <a:r>
              <a:rPr lang="en-IN" dirty="0"/>
              <a:t>Caucasian people in general have very high chances of being a diabetic</a:t>
            </a:r>
          </a:p>
        </p:txBody>
      </p:sp>
      <p:pic>
        <p:nvPicPr>
          <p:cNvPr id="4098" name="Picture 2">
            <a:extLst>
              <a:ext uri="{FF2B5EF4-FFF2-40B4-BE49-F238E27FC236}">
                <a16:creationId xmlns:a16="http://schemas.microsoft.com/office/drawing/2014/main" id="{3CC08AD1-29CA-282E-5E75-25ABC4E5F7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195" y="2430493"/>
            <a:ext cx="4124552" cy="3690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950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6210482" y="2243504"/>
            <a:ext cx="5424792" cy="630325"/>
          </a:xfrm>
        </p:spPr>
        <p:txBody>
          <a:bodyPr/>
          <a:lstStyle/>
          <a:p>
            <a:r>
              <a:rPr lang="en-US" dirty="0"/>
              <a:t>Data visualization</a:t>
            </a:r>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8</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5" name="Text Placeholder 4">
            <a:extLst>
              <a:ext uri="{FF2B5EF4-FFF2-40B4-BE49-F238E27FC236}">
                <a16:creationId xmlns:a16="http://schemas.microsoft.com/office/drawing/2014/main" id="{7E8D10A9-6D24-2C78-956D-E0588DE79465}"/>
              </a:ext>
            </a:extLst>
          </p:cNvPr>
          <p:cNvSpPr>
            <a:spLocks noGrp="1"/>
          </p:cNvSpPr>
          <p:nvPr>
            <p:ph type="body" sz="quarter" idx="22"/>
          </p:nvPr>
        </p:nvSpPr>
        <p:spPr>
          <a:xfrm>
            <a:off x="5981519" y="2873829"/>
            <a:ext cx="4627387" cy="1987420"/>
          </a:xfrm>
        </p:spPr>
        <p:txBody>
          <a:bodyPr/>
          <a:lstStyle/>
          <a:p>
            <a:r>
              <a:rPr lang="en-IN" dirty="0"/>
              <a:t>As we can see even after admission almost 60 percent of people have no change in medicines</a:t>
            </a:r>
          </a:p>
        </p:txBody>
      </p:sp>
      <p:pic>
        <p:nvPicPr>
          <p:cNvPr id="3074" name="Picture 2">
            <a:extLst>
              <a:ext uri="{FF2B5EF4-FFF2-40B4-BE49-F238E27FC236}">
                <a16:creationId xmlns:a16="http://schemas.microsoft.com/office/drawing/2014/main" id="{BC7ECFD7-6CF0-0EBF-1944-84B2DAD21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654" y="1235249"/>
            <a:ext cx="5211342" cy="5396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958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084727" y="1683667"/>
            <a:ext cx="5424792" cy="630325"/>
          </a:xfrm>
        </p:spPr>
        <p:txBody>
          <a:bodyPr/>
          <a:lstStyle/>
          <a:p>
            <a:r>
              <a:rPr lang="en-US" dirty="0"/>
              <a:t>Data visualization</a:t>
            </a:r>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5" name="Text Placeholder 4">
            <a:extLst>
              <a:ext uri="{FF2B5EF4-FFF2-40B4-BE49-F238E27FC236}">
                <a16:creationId xmlns:a16="http://schemas.microsoft.com/office/drawing/2014/main" id="{7E8D10A9-6D24-2C78-956D-E0588DE79465}"/>
              </a:ext>
            </a:extLst>
          </p:cNvPr>
          <p:cNvSpPr>
            <a:spLocks noGrp="1"/>
          </p:cNvSpPr>
          <p:nvPr>
            <p:ph type="body" sz="quarter" idx="22"/>
          </p:nvPr>
        </p:nvSpPr>
        <p:spPr>
          <a:xfrm>
            <a:off x="5970383" y="3065299"/>
            <a:ext cx="4274629" cy="1736699"/>
          </a:xfrm>
        </p:spPr>
        <p:txBody>
          <a:bodyPr/>
          <a:lstStyle/>
          <a:p>
            <a:r>
              <a:rPr lang="en-IN" dirty="0"/>
              <a:t>We can see diabetes increases exponentially with age</a:t>
            </a:r>
          </a:p>
        </p:txBody>
      </p:sp>
      <p:pic>
        <p:nvPicPr>
          <p:cNvPr id="5122" name="Picture 2">
            <a:extLst>
              <a:ext uri="{FF2B5EF4-FFF2-40B4-BE49-F238E27FC236}">
                <a16:creationId xmlns:a16="http://schemas.microsoft.com/office/drawing/2014/main" id="{D7915ACE-E54F-D176-B4BF-8C5261CD3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547" y="2432179"/>
            <a:ext cx="4542842" cy="3698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990472"/>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151</TotalTime>
  <Words>632</Words>
  <Application>Microsoft Office PowerPoint</Application>
  <PresentationFormat>Widescreen</PresentationFormat>
  <Paragraphs>86</Paragraphs>
  <Slides>15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Century Gothic</vt:lpstr>
      <vt:lpstr>Century Gothic Bold</vt:lpstr>
      <vt:lpstr>Courier New</vt:lpstr>
      <vt:lpstr>Daytona Pro Light</vt:lpstr>
      <vt:lpstr>Helvetica Neue</vt:lpstr>
      <vt:lpstr>Office Theme</vt:lpstr>
      <vt:lpstr>Hospital Readmission(1999-2008)</vt:lpstr>
      <vt:lpstr>PowerPoint Presentation</vt:lpstr>
      <vt:lpstr>PowerPoint Presentation</vt:lpstr>
      <vt:lpstr>Cleaning the data</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Machine Learning</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Readmission(1999-2008)</dc:title>
  <dc:creator>abhina kumar</dc:creator>
  <cp:lastModifiedBy>abhina kumar</cp:lastModifiedBy>
  <cp:revision>1</cp:revision>
  <dcterms:created xsi:type="dcterms:W3CDTF">2023-05-06T16:59:16Z</dcterms:created>
  <dcterms:modified xsi:type="dcterms:W3CDTF">2023-05-06T19:31:07Z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